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DC8F2"/>
    <a:srgbClr val="FFD900"/>
    <a:srgbClr val="8EBE21"/>
    <a:srgbClr val="24195D"/>
    <a:srgbClr val="6DCAF3"/>
    <a:srgbClr val="FFDA00"/>
    <a:srgbClr val="8FBF21"/>
    <a:srgbClr val="FFE233"/>
    <a:srgbClr val="D5D900"/>
    <a:srgbClr val="0080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AEDAA-65A7-46A7-9BD9-C73451F84811}" type="datetimeFigureOut">
              <a:rPr lang="es-AR" smtClean="0"/>
              <a:pPr/>
              <a:t>22/05/2018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C02C3-4959-4A70-BAB1-DF0C764F416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59467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C02C3-4959-4A70-BAB1-DF0C764F416E}" type="slidenum">
              <a:rPr lang="es-AR" smtClean="0"/>
              <a:pPr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00678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22/05/2018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jit2016@frro.utn.edu.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4979140"/>
              </p:ext>
            </p:extLst>
          </p:nvPr>
        </p:nvGraphicFramePr>
        <p:xfrm>
          <a:off x="0" y="0"/>
          <a:ext cx="9180512" cy="6869018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3060171"/>
                <a:gridCol w="3060170"/>
                <a:gridCol w="3060171"/>
              </a:tblGrid>
              <a:tr h="2420888">
                <a:tc gridSpan="3">
                  <a:txBody>
                    <a:bodyPr/>
                    <a:lstStyle/>
                    <a:p>
                      <a:pPr algn="ctr"/>
                      <a:endParaRPr lang="es-ES" sz="32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16024">
                <a:tc gridSpan="3">
                  <a:txBody>
                    <a:bodyPr/>
                    <a:lstStyle/>
                    <a:p>
                      <a:pPr algn="ctr"/>
                      <a:endParaRPr lang="es-ES" sz="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113204">
                <a:tc gridSpan="3"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Título que describe con precisión el objeto de estudio del trabajo completo presentado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85452">
                <a:tc gridSpan="3">
                  <a:txBody>
                    <a:bodyPr/>
                    <a:lstStyle/>
                    <a:p>
                      <a:pPr algn="ctr"/>
                      <a:endParaRPr lang="es-AR" sz="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861584">
                <a:tc gridSpan="3"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Nombre1 APELLIDO1 , Nombre2 APELLIDO2, Nombre3 APELLIDO3</a:t>
                      </a:r>
                    </a:p>
                    <a:p>
                      <a:pPr algn="ctr"/>
                      <a:r>
                        <a:rPr lang="es-ES" sz="2000" dirty="0" smtClean="0"/>
                        <a:t>Correo1, correo2, correo3</a:t>
                      </a:r>
                      <a:endParaRPr lang="es-AR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85452">
                <a:tc gridSpan="3">
                  <a:txBody>
                    <a:bodyPr/>
                    <a:lstStyle/>
                    <a:p>
                      <a:pPr algn="ctr"/>
                      <a:endParaRPr lang="es-ES" sz="4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8478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Proyecto: “Título del Proyecto” (años</a:t>
                      </a:r>
                      <a:r>
                        <a:rPr lang="es-ES" sz="1600" baseline="0" dirty="0" smtClean="0"/>
                        <a:t> de inicio – finalización / prórroga)</a:t>
                      </a:r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 Directores: Dr. Albert Einstein y Dra. Marie </a:t>
                      </a:r>
                      <a:r>
                        <a:rPr lang="es-ES" sz="1600" dirty="0" err="1" smtClean="0"/>
                        <a:t>Curie</a:t>
                      </a:r>
                      <a:endParaRPr lang="es-E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Instituto Tal (Dirección, Ciudad), Facultad Regional XX, UTN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185452">
                <a:tc gridSpan="3">
                  <a:txBody>
                    <a:bodyPr/>
                    <a:lstStyle/>
                    <a:p>
                      <a:pPr algn="ctr"/>
                      <a:endParaRPr lang="es-ES" sz="4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85307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Citar el Programa de I+D en que se encuadra el trabajo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Alumno / Graduado</a:t>
                      </a:r>
                    </a:p>
                    <a:p>
                      <a:pPr algn="ctr"/>
                      <a:r>
                        <a:rPr lang="es-ES" dirty="0" smtClean="0"/>
                        <a:t>Doctorando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Citar la Regional de origen del Joven Investigador</a:t>
                      </a:r>
                      <a:endParaRPr lang="es-ES" dirty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 descr="C:\Users\usuario\Desktop\JIT\LOGO\Elegido\JIThorizontalMedian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t="19340"/>
          <a:stretch>
            <a:fillRect/>
          </a:stretch>
        </p:blipFill>
        <p:spPr bwMode="auto">
          <a:xfrm>
            <a:off x="1403648" y="0"/>
            <a:ext cx="6562403" cy="2504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74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3202519"/>
              </p:ext>
            </p:extLst>
          </p:nvPr>
        </p:nvGraphicFramePr>
        <p:xfrm>
          <a:off x="-18256" y="-27384"/>
          <a:ext cx="9180512" cy="1260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61864"/>
                <a:gridCol w="8118648"/>
              </a:tblGrid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s-ES" sz="6000" b="1" dirty="0" smtClean="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1" dirty="0" smtClean="0"/>
                        <a:t>Ensaya como loco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4110" name="Picture 14" descr="C:\Users\Ezequiel\Desktop\leminiscata_infinito-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19"/>
          <a:stretch/>
        </p:blipFill>
        <p:spPr bwMode="auto">
          <a:xfrm>
            <a:off x="-10999" y="1667949"/>
            <a:ext cx="9154999" cy="46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2748659"/>
              </p:ext>
            </p:extLst>
          </p:nvPr>
        </p:nvGraphicFramePr>
        <p:xfrm>
          <a:off x="143508" y="1806664"/>
          <a:ext cx="8856984" cy="43586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856984"/>
              </a:tblGrid>
              <a:tr h="1620000">
                <a:tc>
                  <a:txBody>
                    <a:bodyPr/>
                    <a:lstStyle/>
                    <a:p>
                      <a:pPr algn="ctr"/>
                      <a:r>
                        <a:rPr lang="es-AR" sz="2800" b="1" dirty="0" smtClean="0">
                          <a:solidFill>
                            <a:schemeClr val="bg1"/>
                          </a:solidFill>
                        </a:rPr>
                        <a:t>Es fundamental ensayar tu presentación</a:t>
                      </a:r>
                    </a:p>
                    <a:p>
                      <a:pPr algn="ctr"/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AR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AR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AR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AR" sz="2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AR" sz="2800" b="1" dirty="0" smtClean="0">
                          <a:solidFill>
                            <a:schemeClr val="bg1"/>
                          </a:solidFill>
                        </a:rPr>
                        <a:t>cuantas veces sea necesario hasta que quede bien.</a:t>
                      </a:r>
                      <a:endParaRPr lang="es-ES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08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4119424"/>
              </p:ext>
            </p:extLst>
          </p:nvPr>
        </p:nvGraphicFramePr>
        <p:xfrm>
          <a:off x="-18256" y="-27384"/>
          <a:ext cx="9180512" cy="1260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80512"/>
              </a:tblGrid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Conclusiones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9836745"/>
              </p:ext>
            </p:extLst>
          </p:nvPr>
        </p:nvGraphicFramePr>
        <p:xfrm>
          <a:off x="143508" y="1484784"/>
          <a:ext cx="8856984" cy="51845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856984"/>
              </a:tblGrid>
              <a:tr h="5184576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Recuerde</a:t>
                      </a:r>
                      <a:r>
                        <a:rPr lang="es-ES" sz="2800" b="1" baseline="0" dirty="0" smtClean="0"/>
                        <a:t> que tiene 10 minutos para presentar su trabajo, por lo que su presentación debería tener no más de</a:t>
                      </a:r>
                      <a:br>
                        <a:rPr lang="es-ES" sz="2800" b="1" baseline="0" dirty="0" smtClean="0"/>
                      </a:br>
                      <a:r>
                        <a:rPr lang="es-ES" sz="3600" b="1" i="0" baseline="0" dirty="0" smtClean="0">
                          <a:solidFill>
                            <a:srgbClr val="0070C0"/>
                          </a:solidFill>
                        </a:rPr>
                        <a:t>10 </a:t>
                      </a:r>
                      <a:r>
                        <a:rPr lang="es-ES" sz="3600" b="1" i="0" baseline="0" dirty="0" smtClean="0">
                          <a:solidFill>
                            <a:srgbClr val="0070C0"/>
                          </a:solidFill>
                        </a:rPr>
                        <a:t>diapositivas!!</a:t>
                      </a:r>
                      <a:endParaRPr lang="es-ES" sz="3600" b="1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85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9202130"/>
              </p:ext>
            </p:extLst>
          </p:nvPr>
        </p:nvGraphicFramePr>
        <p:xfrm>
          <a:off x="0" y="1"/>
          <a:ext cx="9180512" cy="659735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80512"/>
              </a:tblGrid>
              <a:tr h="4152927">
                <a:tc>
                  <a:txBody>
                    <a:bodyPr/>
                    <a:lstStyle/>
                    <a:p>
                      <a:pPr algn="ctr"/>
                      <a:endParaRPr lang="es-ES" sz="32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975197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¡Muchas </a:t>
                      </a:r>
                      <a:r>
                        <a:rPr lang="es-ES" sz="3200" b="1" dirty="0" smtClean="0"/>
                        <a:t>Gracias</a:t>
                      </a:r>
                      <a:r>
                        <a:rPr lang="es-ES" sz="3200" b="1" dirty="0" smtClean="0"/>
                        <a:t>!</a:t>
                      </a:r>
                      <a:endParaRPr lang="es-ES" sz="3200" b="1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348285">
                <a:tc>
                  <a:txBody>
                    <a:bodyPr/>
                    <a:lstStyle/>
                    <a:p>
                      <a:pPr algn="ctr"/>
                      <a:endParaRPr lang="es-AR" sz="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094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Ante cualquier duda,</a:t>
                      </a:r>
                      <a:r>
                        <a:rPr lang="es-ES" sz="2400" baseline="0" dirty="0" smtClean="0"/>
                        <a:t> </a:t>
                      </a:r>
                      <a:r>
                        <a:rPr lang="es-ES" sz="2400" baseline="0" dirty="0" smtClean="0"/>
                        <a:t>puede comunicarse </a:t>
                      </a:r>
                      <a:r>
                        <a:rPr lang="es-ES" sz="2400" baseline="0" dirty="0" smtClean="0"/>
                        <a:t>con nosotros al mail:</a:t>
                      </a:r>
                    </a:p>
                    <a:p>
                      <a:pPr algn="ctr"/>
                      <a:r>
                        <a:rPr lang="es-ES" sz="2400" dirty="0" smtClean="0">
                          <a:hlinkClick r:id="rId2"/>
                        </a:rPr>
                        <a:t>jit2018@frra.utn.edu.ar</a:t>
                      </a:r>
                      <a:endParaRPr lang="es-ES" sz="24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usuario\Desktop\JIT\LOGO\Elegido\JIT 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C425"/>
              </a:clrFrom>
              <a:clrTo>
                <a:srgbClr val="FCC42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0387" y="188640"/>
            <a:ext cx="2727757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05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7371381"/>
              </p:ext>
            </p:extLst>
          </p:nvPr>
        </p:nvGraphicFramePr>
        <p:xfrm>
          <a:off x="-18256" y="-27384"/>
          <a:ext cx="9180512" cy="1260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80512"/>
              </a:tblGrid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Consideraciones Generales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8562442"/>
              </p:ext>
            </p:extLst>
          </p:nvPr>
        </p:nvGraphicFramePr>
        <p:xfrm>
          <a:off x="143508" y="1484784"/>
          <a:ext cx="8856984" cy="51845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856984"/>
              </a:tblGrid>
              <a:tr h="5184576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El presente documento se debe utilizar a modo de plantilla, para la exposición oral del trabajo completo.</a:t>
                      </a:r>
                    </a:p>
                    <a:p>
                      <a:pPr algn="ctr"/>
                      <a:endParaRPr lang="es-ES" sz="2800" b="1" dirty="0" smtClean="0"/>
                    </a:p>
                    <a:p>
                      <a:pPr algn="ctr"/>
                      <a:r>
                        <a:rPr lang="es-ES" sz="2800" b="1" dirty="0" smtClean="0"/>
                        <a:t>Por favor, no modifique el formato de la 1º diapositiva.</a:t>
                      </a:r>
                    </a:p>
                    <a:p>
                      <a:pPr algn="ctr"/>
                      <a:endParaRPr lang="es-ES" sz="2800" b="1" dirty="0" smtClean="0"/>
                    </a:p>
                    <a:p>
                      <a:pPr algn="ctr"/>
                      <a:r>
                        <a:rPr lang="es-ES" sz="2800" b="1" dirty="0" smtClean="0"/>
                        <a:t>A partir</a:t>
                      </a:r>
                      <a:r>
                        <a:rPr lang="es-ES" sz="2800" b="1" baseline="0" dirty="0" smtClean="0"/>
                        <a:t> de la 2º dispositiva (o sea, de aquí incluido y en adelante), puede utilizar el formato que desee.</a:t>
                      </a:r>
                      <a:endParaRPr lang="es-ES" sz="2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9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8182056"/>
              </p:ext>
            </p:extLst>
          </p:nvPr>
        </p:nvGraphicFramePr>
        <p:xfrm>
          <a:off x="-18256" y="-27384"/>
          <a:ext cx="9180512" cy="1260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180512"/>
              </a:tblGrid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s-ES" sz="3200" b="1" dirty="0" smtClean="0"/>
                        <a:t>Consejos para hacer presentaciones brillantes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6346914"/>
              </p:ext>
            </p:extLst>
          </p:nvPr>
        </p:nvGraphicFramePr>
        <p:xfrm>
          <a:off x="143508" y="1484784"/>
          <a:ext cx="8856984" cy="51845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856984"/>
              </a:tblGrid>
              <a:tr h="5184576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El resto de</a:t>
                      </a:r>
                      <a:r>
                        <a:rPr lang="es-ES" sz="2800" b="1" baseline="0" dirty="0" smtClean="0"/>
                        <a:t> esta presentación incluye consejos que creemos le serán útiles para lograr que su exposición sea</a:t>
                      </a:r>
                    </a:p>
                    <a:p>
                      <a:pPr algn="ctr"/>
                      <a:endParaRPr lang="es-ES" sz="2800" b="1" dirty="0" smtClean="0"/>
                    </a:p>
                    <a:p>
                      <a:pPr algn="ctr"/>
                      <a:endParaRPr lang="es-ES" sz="2800" b="1" dirty="0" smtClean="0"/>
                    </a:p>
                    <a:p>
                      <a:pPr algn="ctr"/>
                      <a:endParaRPr lang="es-ES" sz="2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1546173" y="4509120"/>
            <a:ext cx="60516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BRILLANTE</a:t>
            </a:r>
            <a:endParaRPr lang="es-E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0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431651"/>
              </p:ext>
            </p:extLst>
          </p:nvPr>
        </p:nvGraphicFramePr>
        <p:xfrm>
          <a:off x="-18256" y="-27384"/>
          <a:ext cx="9180512" cy="1260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61864"/>
                <a:gridCol w="8118648"/>
              </a:tblGrid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s-ES" sz="6000" b="1" dirty="0" smtClean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1" dirty="0" smtClean="0"/>
                        <a:t>Empieza con un papel, no con un PowerPoint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 descr="H:\Escritorio\k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007" y="1556792"/>
            <a:ext cx="9154007" cy="505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03648" y="2265834"/>
            <a:ext cx="30913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>
                <a:solidFill>
                  <a:srgbClr val="0070C0"/>
                </a:solidFill>
              </a:rPr>
              <a:t>“</a:t>
            </a:r>
            <a:r>
              <a:rPr lang="es-ES" sz="3200" b="1" i="1" dirty="0" smtClean="0">
                <a:solidFill>
                  <a:srgbClr val="0070C0"/>
                </a:solidFill>
              </a:rPr>
              <a:t>Lo más importante que </a:t>
            </a:r>
            <a:r>
              <a:rPr lang="es-ES" sz="3200" b="1" i="1" dirty="0">
                <a:solidFill>
                  <a:srgbClr val="0070C0"/>
                </a:solidFill>
              </a:rPr>
              <a:t>puedes hacer para mejorar drásticamente </a:t>
            </a:r>
            <a:r>
              <a:rPr lang="es-ES" sz="3200" b="1" i="1" dirty="0" smtClean="0">
                <a:solidFill>
                  <a:srgbClr val="0070C0"/>
                </a:solidFill>
              </a:rPr>
              <a:t>tu presentación </a:t>
            </a:r>
            <a:r>
              <a:rPr lang="es-ES" sz="3200" b="1" i="1" dirty="0">
                <a:solidFill>
                  <a:srgbClr val="0070C0"/>
                </a:solidFill>
              </a:rPr>
              <a:t>es tener </a:t>
            </a:r>
            <a:r>
              <a:rPr lang="es-ES" sz="3200" b="1" i="1" dirty="0" smtClean="0">
                <a:solidFill>
                  <a:srgbClr val="0070C0"/>
                </a:solidFill>
              </a:rPr>
              <a:t>una</a:t>
            </a:r>
            <a:endParaRPr lang="es-ES" sz="3200" b="1" dirty="0">
              <a:solidFill>
                <a:srgbClr val="0070C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09953" y="2265834"/>
            <a:ext cx="30913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3200" b="1" i="1" dirty="0">
                <a:solidFill>
                  <a:srgbClr val="0070C0"/>
                </a:solidFill>
              </a:rPr>
              <a:t>historia que</a:t>
            </a:r>
            <a:endParaRPr lang="es-ES" sz="3200" b="1" i="1" dirty="0" smtClean="0">
              <a:solidFill>
                <a:srgbClr val="0070C0"/>
              </a:solidFill>
            </a:endParaRPr>
          </a:p>
          <a:p>
            <a:pPr algn="r"/>
            <a:r>
              <a:rPr lang="es-ES" sz="3200" b="1" i="1" dirty="0" smtClean="0">
                <a:solidFill>
                  <a:srgbClr val="0070C0"/>
                </a:solidFill>
              </a:rPr>
              <a:t>contar </a:t>
            </a:r>
            <a:r>
              <a:rPr lang="es-ES" sz="3200" b="1" i="1" dirty="0">
                <a:solidFill>
                  <a:srgbClr val="0070C0"/>
                </a:solidFill>
              </a:rPr>
              <a:t>antes de </a:t>
            </a:r>
            <a:r>
              <a:rPr lang="es-ES" sz="3200" b="1" i="1" dirty="0" smtClean="0">
                <a:solidFill>
                  <a:srgbClr val="0070C0"/>
                </a:solidFill>
              </a:rPr>
              <a:t>comenzar con tu PowerPoint</a:t>
            </a:r>
            <a:r>
              <a:rPr lang="es-ES" sz="3200" b="1" i="1" dirty="0">
                <a:solidFill>
                  <a:srgbClr val="0070C0"/>
                </a:solidFill>
              </a:rPr>
              <a:t>”.</a:t>
            </a:r>
          </a:p>
          <a:p>
            <a:pPr algn="r"/>
            <a:endParaRPr lang="es-ES" sz="3200" b="1" dirty="0" smtClean="0">
              <a:solidFill>
                <a:srgbClr val="0070C0"/>
              </a:solidFill>
            </a:endParaRPr>
          </a:p>
          <a:p>
            <a:pPr algn="r"/>
            <a:r>
              <a:rPr lang="es-ES" sz="3200" b="1" dirty="0" smtClean="0">
                <a:solidFill>
                  <a:srgbClr val="0070C0"/>
                </a:solidFill>
              </a:rPr>
              <a:t>Cliff </a:t>
            </a:r>
            <a:r>
              <a:rPr lang="es-ES" sz="3200" b="1" dirty="0" err="1" smtClean="0">
                <a:solidFill>
                  <a:srgbClr val="0070C0"/>
                </a:solidFill>
              </a:rPr>
              <a:t>Atkinson</a:t>
            </a:r>
            <a:endParaRPr lang="es-ES" sz="3200" b="1" dirty="0" smtClean="0">
              <a:solidFill>
                <a:srgbClr val="0070C0"/>
              </a:solidFill>
            </a:endParaRPr>
          </a:p>
          <a:p>
            <a:pPr algn="r"/>
            <a:r>
              <a:rPr lang="es-ES" sz="2400" b="1" dirty="0" err="1" smtClean="0">
                <a:solidFill>
                  <a:srgbClr val="0070C0"/>
                </a:solidFill>
              </a:rPr>
              <a:t>Beyond</a:t>
            </a:r>
            <a:r>
              <a:rPr lang="es-ES" sz="2400" b="1" dirty="0" smtClean="0">
                <a:solidFill>
                  <a:srgbClr val="0070C0"/>
                </a:solidFill>
              </a:rPr>
              <a:t> </a:t>
            </a:r>
            <a:r>
              <a:rPr lang="es-ES" sz="2400" b="1" dirty="0" err="1">
                <a:solidFill>
                  <a:srgbClr val="0070C0"/>
                </a:solidFill>
              </a:rPr>
              <a:t>Bullet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  <a:r>
              <a:rPr lang="es-ES" sz="2400" b="1" dirty="0" err="1" smtClean="0">
                <a:solidFill>
                  <a:srgbClr val="0070C0"/>
                </a:solidFill>
              </a:rPr>
              <a:t>Points</a:t>
            </a:r>
            <a:endParaRPr lang="es-E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4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4494734"/>
              </p:ext>
            </p:extLst>
          </p:nvPr>
        </p:nvGraphicFramePr>
        <p:xfrm>
          <a:off x="-18256" y="-27384"/>
          <a:ext cx="9180512" cy="1260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61864"/>
                <a:gridCol w="8118648"/>
              </a:tblGrid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s-ES" sz="6000" b="1" dirty="0" smtClean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1" dirty="0" smtClean="0"/>
                        <a:t>Cuenta tu historia en 3 actos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1391274"/>
              </p:ext>
            </p:extLst>
          </p:nvPr>
        </p:nvGraphicFramePr>
        <p:xfrm>
          <a:off x="143508" y="1484784"/>
          <a:ext cx="8856984" cy="1872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856984"/>
              </a:tblGrid>
              <a:tr h="1872000">
                <a:tc>
                  <a:txBody>
                    <a:bodyPr/>
                    <a:lstStyle/>
                    <a:p>
                      <a:pPr algn="ctr"/>
                      <a:r>
                        <a:rPr lang="es-AR" sz="2800" b="1" dirty="0" smtClean="0"/>
                        <a:t>Lo primero que hay que hacer delante de una audiencia es conseguir que les importe lo que dices, por lo que tu presentación debe responder tres</a:t>
                      </a:r>
                      <a:r>
                        <a:rPr lang="es-AR" sz="2800" b="1" baseline="0" dirty="0" smtClean="0"/>
                        <a:t> preguntas:</a:t>
                      </a:r>
                      <a:endParaRPr lang="es-AR" sz="2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 descr="C:\Users\Ezequiel\Desktop\Gestion-Empresarial-Que-Como-Por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28" y="3473624"/>
            <a:ext cx="3339752" cy="33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79912" y="3572204"/>
            <a:ext cx="521890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PORQUÉ = Propósito</a:t>
            </a:r>
          </a:p>
          <a:p>
            <a:pPr algn="ctr"/>
            <a:endParaRPr lang="es-E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CÓMO = Principios</a:t>
            </a:r>
          </a:p>
          <a:p>
            <a:pPr algn="ctr"/>
            <a:endParaRPr lang="es-E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s-E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QUÉ = Resultados</a:t>
            </a:r>
            <a:endParaRPr lang="es-E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3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3086746"/>
              </p:ext>
            </p:extLst>
          </p:nvPr>
        </p:nvGraphicFramePr>
        <p:xfrm>
          <a:off x="-18256" y="-27384"/>
          <a:ext cx="9180512" cy="1260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61864"/>
                <a:gridCol w="8118648"/>
              </a:tblGrid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s-ES" sz="6000" b="1" dirty="0" smtClean="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1" dirty="0" smtClean="0"/>
                        <a:t>Una imagen vale más que mil palabras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Ezequiel\Desktop\1202568453_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"/>
          <a:stretch/>
        </p:blipFill>
        <p:spPr bwMode="auto">
          <a:xfrm>
            <a:off x="0" y="1596571"/>
            <a:ext cx="9144000" cy="500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68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6053394"/>
              </p:ext>
            </p:extLst>
          </p:nvPr>
        </p:nvGraphicFramePr>
        <p:xfrm>
          <a:off x="-18256" y="-27384"/>
          <a:ext cx="9180512" cy="1260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61864"/>
                <a:gridCol w="8118648"/>
              </a:tblGrid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s-ES" sz="6000" b="1" dirty="0" smtClean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1" dirty="0" smtClean="0"/>
                        <a:t>Las emociones nos llaman la atención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1623531"/>
              </p:ext>
            </p:extLst>
          </p:nvPr>
        </p:nvGraphicFramePr>
        <p:xfrm>
          <a:off x="143508" y="1484784"/>
          <a:ext cx="8856984" cy="1872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856984"/>
              </a:tblGrid>
              <a:tr h="1872000">
                <a:tc>
                  <a:txBody>
                    <a:bodyPr/>
                    <a:lstStyle/>
                    <a:p>
                      <a:pPr algn="ctr"/>
                      <a:r>
                        <a:rPr lang="es-AR" sz="2800" b="1" dirty="0" smtClean="0"/>
                        <a:t>Provocar emociones en tu público es una forma garantizada de aumentar el impacto y el recuerdo de tu mensaje principal.</a:t>
                      </a:r>
                      <a:endParaRPr lang="es-ES" sz="2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1" name="Picture 3" descr="C:\Users\Ezequiel\Desktop\descar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468" y="3791407"/>
            <a:ext cx="7231065" cy="27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35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4956237"/>
              </p:ext>
            </p:extLst>
          </p:nvPr>
        </p:nvGraphicFramePr>
        <p:xfrm>
          <a:off x="-18256" y="-27384"/>
          <a:ext cx="9180512" cy="1260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61864"/>
                <a:gridCol w="8118648"/>
              </a:tblGrid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s-ES" sz="6000" b="1" dirty="0" smtClean="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1" dirty="0" smtClean="0"/>
                        <a:t>Usa un lenguaje sencillo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3718264"/>
              </p:ext>
            </p:extLst>
          </p:nvPr>
        </p:nvGraphicFramePr>
        <p:xfrm>
          <a:off x="143508" y="2178104"/>
          <a:ext cx="8856984" cy="1440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856984"/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es-AR" sz="2800" b="1" dirty="0" smtClean="0"/>
                        <a:t>Usa un lenguaje claro, directo,</a:t>
                      </a:r>
                    </a:p>
                    <a:p>
                      <a:pPr algn="ctr"/>
                      <a:r>
                        <a:rPr lang="es-AR" sz="2800" b="1" dirty="0" smtClean="0"/>
                        <a:t>que sea fácil de entender y recordar.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5" name="Picture 3" descr="C:\Users\Ezequiel\Desktop\chinese-symbol1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535" b="58205"/>
          <a:stretch/>
        </p:blipFill>
        <p:spPr bwMode="auto">
          <a:xfrm>
            <a:off x="251520" y="1509304"/>
            <a:ext cx="8640960" cy="55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1198668"/>
              </p:ext>
            </p:extLst>
          </p:nvPr>
        </p:nvGraphicFramePr>
        <p:xfrm>
          <a:off x="143508" y="4620447"/>
          <a:ext cx="8856984" cy="1440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856984"/>
              </a:tblGrid>
              <a:tr h="1440000">
                <a:tc>
                  <a:txBody>
                    <a:bodyPr/>
                    <a:lstStyle/>
                    <a:p>
                      <a:pPr algn="ctr"/>
                      <a:r>
                        <a:rPr lang="es-AR" sz="2800" b="1" dirty="0" smtClean="0"/>
                        <a:t>Asegúrate de que tus mensajes clave son</a:t>
                      </a:r>
                    </a:p>
                    <a:p>
                      <a:pPr algn="ctr"/>
                      <a:r>
                        <a:rPr lang="es-AR" sz="2800" b="1" dirty="0" smtClean="0"/>
                        <a:t>concretos y consistentes.</a:t>
                      </a:r>
                      <a:endParaRPr lang="es-ES" sz="28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6" name="Picture 4" descr="C:\Users\Ezequiel\Desktop\Artigo3blog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62" b="48976"/>
          <a:stretch/>
        </p:blipFill>
        <p:spPr bwMode="auto">
          <a:xfrm>
            <a:off x="215516" y="3735360"/>
            <a:ext cx="8712968" cy="76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Ezequiel\Desktop\Brahmi_Lipi-2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17" t="32467" r="5984" b="54489"/>
          <a:stretch/>
        </p:blipFill>
        <p:spPr bwMode="auto">
          <a:xfrm>
            <a:off x="223652" y="6177704"/>
            <a:ext cx="869669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19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9522498"/>
              </p:ext>
            </p:extLst>
          </p:nvPr>
        </p:nvGraphicFramePr>
        <p:xfrm>
          <a:off x="-18256" y="-27384"/>
          <a:ext cx="9180512" cy="12600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061864"/>
                <a:gridCol w="8118648"/>
              </a:tblGrid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es-ES" sz="6000" b="1" dirty="0" smtClean="0"/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1" dirty="0" smtClean="0"/>
                        <a:t>Controla la cantidad de texto presentada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5573624"/>
              </p:ext>
            </p:extLst>
          </p:nvPr>
        </p:nvGraphicFramePr>
        <p:xfrm>
          <a:off x="143508" y="1484784"/>
          <a:ext cx="8856984" cy="518457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856984"/>
              </a:tblGrid>
              <a:tr h="5184576">
                <a:tc>
                  <a:txBody>
                    <a:bodyPr/>
                    <a:lstStyle/>
                    <a:p>
                      <a:pPr algn="ctr"/>
                      <a:r>
                        <a:rPr lang="es-ES" sz="5000" b="1" dirty="0" smtClean="0"/>
                        <a:t>La</a:t>
                      </a:r>
                      <a:r>
                        <a:rPr lang="es-ES" sz="5000" b="1" baseline="0" dirty="0" smtClean="0"/>
                        <a:t> IMPORTANCIA de tu mensaje </a:t>
                      </a:r>
                      <a:r>
                        <a:rPr lang="es-ES" sz="4400" b="1" baseline="0" dirty="0" smtClean="0"/>
                        <a:t>se perderá si está escondido en un interminable mar de palabras</a:t>
                      </a:r>
                      <a:r>
                        <a:rPr lang="es-ES" sz="2800" b="1" baseline="0" dirty="0" smtClean="0"/>
                        <a:t>, </a:t>
                      </a:r>
                    </a:p>
                    <a:p>
                      <a:pPr algn="ctr"/>
                      <a:r>
                        <a:rPr lang="es-ES" sz="3200" b="1" baseline="0" dirty="0" smtClean="0"/>
                        <a:t>que al oyente le cueste leer mientras intenta escuchar tu discurso, aun cuando el contenido de</a:t>
                      </a:r>
                    </a:p>
                    <a:p>
                      <a:pPr algn="ctr"/>
                      <a:r>
                        <a:rPr lang="es-ES" sz="2400" b="1" baseline="0" dirty="0" smtClean="0"/>
                        <a:t>lo que esté plasmado en la diapositiva refleje algunas de las más importantes verdades del Universo:</a:t>
                      </a:r>
                    </a:p>
                    <a:p>
                      <a:pPr algn="ctr"/>
                      <a:r>
                        <a:rPr lang="es-AR" sz="1800" b="1" dirty="0" smtClean="0"/>
                        <a:t>El primer principio de la termodinámica o primera ley de la termodinámica, dictamina</a:t>
                      </a:r>
                      <a:r>
                        <a:rPr lang="es-AR" sz="1800" b="1" baseline="0" dirty="0" smtClean="0"/>
                        <a:t> que l</a:t>
                      </a:r>
                      <a:r>
                        <a:rPr lang="es-AR" sz="1800" b="1" dirty="0" smtClean="0"/>
                        <a:t>a energía no se crea ni se destruye, solo se transforma.</a:t>
                      </a:r>
                    </a:p>
                    <a:p>
                      <a:pPr algn="ctr"/>
                      <a:r>
                        <a:rPr lang="es-AR" sz="1400" b="1" dirty="0" smtClean="0"/>
                        <a:t>El segundo principio de la termodinámica o segunda ley de la termodinámica, expresa que</a:t>
                      </a:r>
                      <a:r>
                        <a:rPr lang="es-AR" sz="1400" b="1" baseline="0" dirty="0" smtClean="0"/>
                        <a:t> l</a:t>
                      </a:r>
                      <a:r>
                        <a:rPr lang="es-AR" sz="1400" b="1" dirty="0" smtClean="0"/>
                        <a:t>a cantidad de entropía del universo tiende a incrementarse en el tiempo.</a:t>
                      </a:r>
                    </a:p>
                    <a:p>
                      <a:pPr algn="ctr"/>
                      <a:endParaRPr lang="es-AR" sz="1000" b="1" dirty="0" smtClean="0"/>
                    </a:p>
                    <a:p>
                      <a:pPr algn="ctr"/>
                      <a:r>
                        <a:rPr lang="es-AR" sz="1000" b="1" dirty="0" smtClean="0"/>
                        <a:t>Al final, así</a:t>
                      </a:r>
                      <a:r>
                        <a:rPr lang="es-AR" sz="1000" b="1" baseline="0" dirty="0" smtClean="0"/>
                        <a:t> de pequeño le parece el texto a quien tuvo que leer todo lo anterior!!</a:t>
                      </a:r>
                      <a:endParaRPr lang="es-ES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71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511</Words>
  <Application>Microsoft Office PowerPoint</Application>
  <PresentationFormat>Presentación en pantalla (4:3)</PresentationFormat>
  <Paragraphs>74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Ezequiel Godoy</dc:creator>
  <cp:lastModifiedBy>amahieu</cp:lastModifiedBy>
  <cp:revision>46</cp:revision>
  <dcterms:created xsi:type="dcterms:W3CDTF">2014-07-25T17:08:41Z</dcterms:created>
  <dcterms:modified xsi:type="dcterms:W3CDTF">2018-05-22T21:13:58Z</dcterms:modified>
</cp:coreProperties>
</file>